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401414C7-FACC-4891-987B-0AE7413D3243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1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388" y="44"/>
      </p:cViewPr>
      <p:guideLst>
        <p:guide orient="horz" pos="2160"/>
        <p:guide pos="2880"/>
      </p:guideLst>
    </p:cSldViewPr>
  </p:slideViewPr>
  <p:notesTextViewPr>
    <p:cViewPr>
      <p:scale>
        <a:sx n="176" d="100"/>
        <a:sy n="17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</c:dPt>
          <c:cat>
            <c:strRef>
              <c:f>Hoja1!$A$2:$A$6</c:f>
              <c:strCache>
                <c:ptCount val="5"/>
                <c:pt idx="0">
                  <c:v>Senilia: reflexiones de un anciano </c:v>
                </c:pt>
                <c:pt idx="1">
                  <c:v>El amor, las mujeres y la muerte</c:v>
                </c:pt>
                <c:pt idx="2">
                  <c:v>Cartas desde la obscinación</c:v>
                </c:pt>
                <c:pt idx="3">
                  <c:v>El arte de tratar con las mujeres</c:v>
                </c:pt>
                <c:pt idx="4">
                  <c:v>El arte de conocerse a si mismo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0.4</c:v>
                </c:pt>
                <c:pt idx="1">
                  <c:v>0.3</c:v>
                </c:pt>
                <c:pt idx="2">
                  <c:v>0.2</c:v>
                </c:pt>
                <c:pt idx="3">
                  <c:v>0.1</c:v>
                </c:pt>
                <c:pt idx="4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B5-425C-ACDD-44C8D10BD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B62C0A-3DE1-448F-B3C9-7F200E161290}" type="doc">
      <dgm:prSet loTypeId="urn:microsoft.com/office/officeart/2005/8/layout/bProcess3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83A023B-C4CC-45ED-B178-3FA337987A2F}">
      <dgm:prSet phldrT="[Texto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s-ES" b="1" dirty="0">
              <a:solidFill>
                <a:schemeClr val="tx1">
                  <a:lumMod val="75000"/>
                  <a:lumOff val="25000"/>
                </a:schemeClr>
              </a:solidFill>
            </a:rPr>
            <a:t>(1788) Nacimiento</a:t>
          </a:r>
        </a:p>
      </dgm:t>
    </dgm:pt>
    <dgm:pt modelId="{E632E254-D5C3-47C0-B2E1-98D945EB6E4F}" type="parTrans" cxnId="{9A8638AD-15AB-44B8-9BE3-9439896A0058}">
      <dgm:prSet/>
      <dgm:spPr/>
      <dgm:t>
        <a:bodyPr/>
        <a:lstStyle/>
        <a:p>
          <a:endParaRPr lang="es-ES"/>
        </a:p>
      </dgm:t>
    </dgm:pt>
    <dgm:pt modelId="{B9949483-E2FE-4C4A-BF59-01A3C3436D92}" type="sibTrans" cxnId="{9A8638AD-15AB-44B8-9BE3-9439896A0058}">
      <dgm:prSet/>
      <dgm:spPr/>
      <dgm:t>
        <a:bodyPr/>
        <a:lstStyle/>
        <a:p>
          <a:endParaRPr lang="es-ES"/>
        </a:p>
      </dgm:t>
    </dgm:pt>
    <dgm:pt modelId="{E597E766-398B-4254-ABF0-166E0B1276A5}">
      <dgm:prSet phldrT="[Texto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s-ES" b="1" dirty="0">
              <a:solidFill>
                <a:schemeClr val="tx1">
                  <a:lumMod val="75000"/>
                  <a:lumOff val="25000"/>
                </a:schemeClr>
              </a:solidFill>
            </a:rPr>
            <a:t>(1810) Empieza los estudios de Kant y Platón</a:t>
          </a:r>
        </a:p>
      </dgm:t>
    </dgm:pt>
    <dgm:pt modelId="{15616543-5C1F-4015-9E61-DB96061B8292}" type="parTrans" cxnId="{0D9298D1-CD7C-44FA-8989-AAC355F3A102}">
      <dgm:prSet/>
      <dgm:spPr/>
      <dgm:t>
        <a:bodyPr/>
        <a:lstStyle/>
        <a:p>
          <a:endParaRPr lang="es-ES"/>
        </a:p>
      </dgm:t>
    </dgm:pt>
    <dgm:pt modelId="{2EB4A441-75E1-464D-B84C-02D18CA3894E}" type="sibTrans" cxnId="{0D9298D1-CD7C-44FA-8989-AAC355F3A102}">
      <dgm:prSet/>
      <dgm:spPr/>
      <dgm:t>
        <a:bodyPr/>
        <a:lstStyle/>
        <a:p>
          <a:endParaRPr lang="es-ES"/>
        </a:p>
      </dgm:t>
    </dgm:pt>
    <dgm:pt modelId="{5574EDA0-C3BD-493B-B6A6-F429D0F560FF}">
      <dgm:prSet phldrT="[Texto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s-ES" b="1" dirty="0">
              <a:solidFill>
                <a:schemeClr val="tx1">
                  <a:lumMod val="75000"/>
                  <a:lumOff val="25000"/>
                </a:schemeClr>
              </a:solidFill>
            </a:rPr>
            <a:t>(1819) Publica la primera edición de “El mundo como voluntad y representación”</a:t>
          </a:r>
        </a:p>
      </dgm:t>
    </dgm:pt>
    <dgm:pt modelId="{BC9EC973-99F3-41F6-84D5-D7B4A459664B}" type="parTrans" cxnId="{D8B35EC3-2BBE-48E0-96FC-8BD8BEDD7535}">
      <dgm:prSet/>
      <dgm:spPr/>
      <dgm:t>
        <a:bodyPr/>
        <a:lstStyle/>
        <a:p>
          <a:endParaRPr lang="es-ES"/>
        </a:p>
      </dgm:t>
    </dgm:pt>
    <dgm:pt modelId="{A207DDB4-0DE7-461E-912B-8046320D1E49}" type="sibTrans" cxnId="{D8B35EC3-2BBE-48E0-96FC-8BD8BEDD7535}">
      <dgm:prSet/>
      <dgm:spPr/>
      <dgm:t>
        <a:bodyPr/>
        <a:lstStyle/>
        <a:p>
          <a:endParaRPr lang="es-ES"/>
        </a:p>
      </dgm:t>
    </dgm:pt>
    <dgm:pt modelId="{52B4012E-E83E-4D7F-96E0-A6226C6E0D26}">
      <dgm:prSet phldrT="[Texto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s-ES" b="1" i="0" dirty="0">
              <a:solidFill>
                <a:schemeClr val="tx1">
                  <a:lumMod val="75000"/>
                  <a:lumOff val="25000"/>
                </a:schemeClr>
              </a:solidFill>
            </a:rPr>
            <a:t>(1839) Es premiado el ensayo "En torno a la libertad de la voluntad humana" </a:t>
          </a:r>
          <a:endParaRPr lang="es-ES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990C3AD-02AC-4FC7-AF5C-CE3F485EA289}" type="parTrans" cxnId="{4B1842FB-5B27-45EE-AEE3-63F72DD9080C}">
      <dgm:prSet/>
      <dgm:spPr/>
      <dgm:t>
        <a:bodyPr/>
        <a:lstStyle/>
        <a:p>
          <a:endParaRPr lang="es-ES"/>
        </a:p>
      </dgm:t>
    </dgm:pt>
    <dgm:pt modelId="{0C4D73EB-4BE0-40C5-89C8-11489BF148AE}" type="sibTrans" cxnId="{4B1842FB-5B27-45EE-AEE3-63F72DD9080C}">
      <dgm:prSet/>
      <dgm:spPr/>
      <dgm:t>
        <a:bodyPr/>
        <a:lstStyle/>
        <a:p>
          <a:endParaRPr lang="es-ES"/>
        </a:p>
      </dgm:t>
    </dgm:pt>
    <dgm:pt modelId="{E7CDBD5D-276C-47B1-9E8F-A97F21AD05B2}">
      <dgm:prSet phldrT="[Texto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s-ES" b="1" i="0" dirty="0">
              <a:solidFill>
                <a:schemeClr val="tx1">
                  <a:lumMod val="75000"/>
                  <a:lumOff val="25000"/>
                </a:schemeClr>
              </a:solidFill>
            </a:rPr>
            <a:t>(1860) El 21 de septiembre Schopenhauer aparece reclinado en el sofá con una sonrisa apacible.</a:t>
          </a:r>
          <a:endParaRPr lang="es-ES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A6FC1923-07B0-4712-8D4A-4D19356717CD}" type="parTrans" cxnId="{DCCE639D-EB70-404E-8404-F168FBF68D6A}">
      <dgm:prSet/>
      <dgm:spPr/>
      <dgm:t>
        <a:bodyPr/>
        <a:lstStyle/>
        <a:p>
          <a:endParaRPr lang="es-ES"/>
        </a:p>
      </dgm:t>
    </dgm:pt>
    <dgm:pt modelId="{6D11B356-C2EA-4347-A48C-3C228F85D10E}" type="sibTrans" cxnId="{DCCE639D-EB70-404E-8404-F168FBF68D6A}">
      <dgm:prSet/>
      <dgm:spPr/>
      <dgm:t>
        <a:bodyPr/>
        <a:lstStyle/>
        <a:p>
          <a:endParaRPr lang="es-ES"/>
        </a:p>
      </dgm:t>
    </dgm:pt>
    <dgm:pt modelId="{352BC564-40D3-4BD8-985B-38DE6875A16B}" type="pres">
      <dgm:prSet presAssocID="{E8B62C0A-3DE1-448F-B3C9-7F200E161290}" presName="Name0" presStyleCnt="0">
        <dgm:presLayoutVars>
          <dgm:dir/>
          <dgm:resizeHandles val="exact"/>
        </dgm:presLayoutVars>
      </dgm:prSet>
      <dgm:spPr/>
    </dgm:pt>
    <dgm:pt modelId="{57EBE4F3-5C50-46EB-A252-503FCDAD3F86}" type="pres">
      <dgm:prSet presAssocID="{283A023B-C4CC-45ED-B178-3FA337987A2F}" presName="node" presStyleLbl="node1" presStyleIdx="0" presStyleCnt="5">
        <dgm:presLayoutVars>
          <dgm:bulletEnabled val="1"/>
        </dgm:presLayoutVars>
      </dgm:prSet>
      <dgm:spPr/>
    </dgm:pt>
    <dgm:pt modelId="{C4D772D5-D5FE-476F-BCD9-5184E8AD3887}" type="pres">
      <dgm:prSet presAssocID="{B9949483-E2FE-4C4A-BF59-01A3C3436D92}" presName="sibTrans" presStyleLbl="sibTrans1D1" presStyleIdx="0" presStyleCnt="4"/>
      <dgm:spPr/>
    </dgm:pt>
    <dgm:pt modelId="{4D3CC777-A9C8-42CC-A29B-F19BE80AFE6D}" type="pres">
      <dgm:prSet presAssocID="{B9949483-E2FE-4C4A-BF59-01A3C3436D92}" presName="connectorText" presStyleLbl="sibTrans1D1" presStyleIdx="0" presStyleCnt="4"/>
      <dgm:spPr/>
    </dgm:pt>
    <dgm:pt modelId="{ED5F1875-AC34-4548-8B85-0467CAF64C74}" type="pres">
      <dgm:prSet presAssocID="{E597E766-398B-4254-ABF0-166E0B1276A5}" presName="node" presStyleLbl="node1" presStyleIdx="1" presStyleCnt="5">
        <dgm:presLayoutVars>
          <dgm:bulletEnabled val="1"/>
        </dgm:presLayoutVars>
      </dgm:prSet>
      <dgm:spPr/>
    </dgm:pt>
    <dgm:pt modelId="{A7768F2E-1F67-4541-B0A2-99D4511B79CE}" type="pres">
      <dgm:prSet presAssocID="{2EB4A441-75E1-464D-B84C-02D18CA3894E}" presName="sibTrans" presStyleLbl="sibTrans1D1" presStyleIdx="1" presStyleCnt="4"/>
      <dgm:spPr/>
    </dgm:pt>
    <dgm:pt modelId="{2E220E59-6465-4D56-B650-D3371D39208C}" type="pres">
      <dgm:prSet presAssocID="{2EB4A441-75E1-464D-B84C-02D18CA3894E}" presName="connectorText" presStyleLbl="sibTrans1D1" presStyleIdx="1" presStyleCnt="4"/>
      <dgm:spPr/>
    </dgm:pt>
    <dgm:pt modelId="{7CFBA00D-AD10-4386-BFFD-811C296F0352}" type="pres">
      <dgm:prSet presAssocID="{5574EDA0-C3BD-493B-B6A6-F429D0F560FF}" presName="node" presStyleLbl="node1" presStyleIdx="2" presStyleCnt="5">
        <dgm:presLayoutVars>
          <dgm:bulletEnabled val="1"/>
        </dgm:presLayoutVars>
      </dgm:prSet>
      <dgm:spPr/>
    </dgm:pt>
    <dgm:pt modelId="{60D6C569-F82B-4B2A-882B-98873A2884F3}" type="pres">
      <dgm:prSet presAssocID="{A207DDB4-0DE7-461E-912B-8046320D1E49}" presName="sibTrans" presStyleLbl="sibTrans1D1" presStyleIdx="2" presStyleCnt="4"/>
      <dgm:spPr/>
    </dgm:pt>
    <dgm:pt modelId="{48537D8C-A664-4154-B2C2-C6E23BE8F958}" type="pres">
      <dgm:prSet presAssocID="{A207DDB4-0DE7-461E-912B-8046320D1E49}" presName="connectorText" presStyleLbl="sibTrans1D1" presStyleIdx="2" presStyleCnt="4"/>
      <dgm:spPr/>
    </dgm:pt>
    <dgm:pt modelId="{735D5CA1-3F68-431E-98E2-1C057306D15B}" type="pres">
      <dgm:prSet presAssocID="{52B4012E-E83E-4D7F-96E0-A6226C6E0D26}" presName="node" presStyleLbl="node1" presStyleIdx="3" presStyleCnt="5">
        <dgm:presLayoutVars>
          <dgm:bulletEnabled val="1"/>
        </dgm:presLayoutVars>
      </dgm:prSet>
      <dgm:spPr/>
    </dgm:pt>
    <dgm:pt modelId="{0E15AC89-6EB6-481D-85B9-DB5C79276DE5}" type="pres">
      <dgm:prSet presAssocID="{0C4D73EB-4BE0-40C5-89C8-11489BF148AE}" presName="sibTrans" presStyleLbl="sibTrans1D1" presStyleIdx="3" presStyleCnt="4"/>
      <dgm:spPr/>
    </dgm:pt>
    <dgm:pt modelId="{AAFF266D-E386-452B-A2B8-9155B6CED25D}" type="pres">
      <dgm:prSet presAssocID="{0C4D73EB-4BE0-40C5-89C8-11489BF148AE}" presName="connectorText" presStyleLbl="sibTrans1D1" presStyleIdx="3" presStyleCnt="4"/>
      <dgm:spPr/>
    </dgm:pt>
    <dgm:pt modelId="{4D9A6A98-7D09-4501-88CB-019037CF8C8B}" type="pres">
      <dgm:prSet presAssocID="{E7CDBD5D-276C-47B1-9E8F-A97F21AD05B2}" presName="node" presStyleLbl="node1" presStyleIdx="4" presStyleCnt="5">
        <dgm:presLayoutVars>
          <dgm:bulletEnabled val="1"/>
        </dgm:presLayoutVars>
      </dgm:prSet>
      <dgm:spPr/>
    </dgm:pt>
  </dgm:ptLst>
  <dgm:cxnLst>
    <dgm:cxn modelId="{C660C220-A7C1-400B-8000-3B023712DBD4}" type="presOf" srcId="{0C4D73EB-4BE0-40C5-89C8-11489BF148AE}" destId="{AAFF266D-E386-452B-A2B8-9155B6CED25D}" srcOrd="1" destOrd="0" presId="urn:microsoft.com/office/officeart/2005/8/layout/bProcess3"/>
    <dgm:cxn modelId="{505C9724-1348-489A-AF66-705EBB869254}" type="presOf" srcId="{E8B62C0A-3DE1-448F-B3C9-7F200E161290}" destId="{352BC564-40D3-4BD8-985B-38DE6875A16B}" srcOrd="0" destOrd="0" presId="urn:microsoft.com/office/officeart/2005/8/layout/bProcess3"/>
    <dgm:cxn modelId="{1B0E4932-6E3D-49F2-A1BB-F2C39D070AA2}" type="presOf" srcId="{283A023B-C4CC-45ED-B178-3FA337987A2F}" destId="{57EBE4F3-5C50-46EB-A252-503FCDAD3F86}" srcOrd="0" destOrd="0" presId="urn:microsoft.com/office/officeart/2005/8/layout/bProcess3"/>
    <dgm:cxn modelId="{D6E9E845-92F4-4DA9-AD5E-38D69E5EA0A6}" type="presOf" srcId="{2EB4A441-75E1-464D-B84C-02D18CA3894E}" destId="{2E220E59-6465-4D56-B650-D3371D39208C}" srcOrd="1" destOrd="0" presId="urn:microsoft.com/office/officeart/2005/8/layout/bProcess3"/>
    <dgm:cxn modelId="{007B6166-13E2-482C-AEAB-48759AC14939}" type="presOf" srcId="{E597E766-398B-4254-ABF0-166E0B1276A5}" destId="{ED5F1875-AC34-4548-8B85-0467CAF64C74}" srcOrd="0" destOrd="0" presId="urn:microsoft.com/office/officeart/2005/8/layout/bProcess3"/>
    <dgm:cxn modelId="{446BE34C-C2C5-4B28-882A-2F5C620A657C}" type="presOf" srcId="{A207DDB4-0DE7-461E-912B-8046320D1E49}" destId="{60D6C569-F82B-4B2A-882B-98873A2884F3}" srcOrd="0" destOrd="0" presId="urn:microsoft.com/office/officeart/2005/8/layout/bProcess3"/>
    <dgm:cxn modelId="{0BA50D58-F603-4CC8-8EA2-2091877A3CF7}" type="presOf" srcId="{B9949483-E2FE-4C4A-BF59-01A3C3436D92}" destId="{4D3CC777-A9C8-42CC-A29B-F19BE80AFE6D}" srcOrd="1" destOrd="0" presId="urn:microsoft.com/office/officeart/2005/8/layout/bProcess3"/>
    <dgm:cxn modelId="{30CFC57C-CC84-454C-A9F7-28C8AEAE59CD}" type="presOf" srcId="{A207DDB4-0DE7-461E-912B-8046320D1E49}" destId="{48537D8C-A664-4154-B2C2-C6E23BE8F958}" srcOrd="1" destOrd="0" presId="urn:microsoft.com/office/officeart/2005/8/layout/bProcess3"/>
    <dgm:cxn modelId="{2CA20C9B-6B5D-436B-A031-CBE3C448A678}" type="presOf" srcId="{0C4D73EB-4BE0-40C5-89C8-11489BF148AE}" destId="{0E15AC89-6EB6-481D-85B9-DB5C79276DE5}" srcOrd="0" destOrd="0" presId="urn:microsoft.com/office/officeart/2005/8/layout/bProcess3"/>
    <dgm:cxn modelId="{DCCE639D-EB70-404E-8404-F168FBF68D6A}" srcId="{E8B62C0A-3DE1-448F-B3C9-7F200E161290}" destId="{E7CDBD5D-276C-47B1-9E8F-A97F21AD05B2}" srcOrd="4" destOrd="0" parTransId="{A6FC1923-07B0-4712-8D4A-4D19356717CD}" sibTransId="{6D11B356-C2EA-4347-A48C-3C228F85D10E}"/>
    <dgm:cxn modelId="{B31566A3-4A4A-4BD8-AF1A-378CE864FC96}" type="presOf" srcId="{52B4012E-E83E-4D7F-96E0-A6226C6E0D26}" destId="{735D5CA1-3F68-431E-98E2-1C057306D15B}" srcOrd="0" destOrd="0" presId="urn:microsoft.com/office/officeart/2005/8/layout/bProcess3"/>
    <dgm:cxn modelId="{8086EEA9-C7D5-43B5-A7F2-A9EECAF6EC3F}" type="presOf" srcId="{5574EDA0-C3BD-493B-B6A6-F429D0F560FF}" destId="{7CFBA00D-AD10-4386-BFFD-811C296F0352}" srcOrd="0" destOrd="0" presId="urn:microsoft.com/office/officeart/2005/8/layout/bProcess3"/>
    <dgm:cxn modelId="{9A8638AD-15AB-44B8-9BE3-9439896A0058}" srcId="{E8B62C0A-3DE1-448F-B3C9-7F200E161290}" destId="{283A023B-C4CC-45ED-B178-3FA337987A2F}" srcOrd="0" destOrd="0" parTransId="{E632E254-D5C3-47C0-B2E1-98D945EB6E4F}" sibTransId="{B9949483-E2FE-4C4A-BF59-01A3C3436D92}"/>
    <dgm:cxn modelId="{D8B35EC3-2BBE-48E0-96FC-8BD8BEDD7535}" srcId="{E8B62C0A-3DE1-448F-B3C9-7F200E161290}" destId="{5574EDA0-C3BD-493B-B6A6-F429D0F560FF}" srcOrd="2" destOrd="0" parTransId="{BC9EC973-99F3-41F6-84D5-D7B4A459664B}" sibTransId="{A207DDB4-0DE7-461E-912B-8046320D1E49}"/>
    <dgm:cxn modelId="{E03157CA-454B-44AA-96CE-29A0A8606C97}" type="presOf" srcId="{B9949483-E2FE-4C4A-BF59-01A3C3436D92}" destId="{C4D772D5-D5FE-476F-BCD9-5184E8AD3887}" srcOrd="0" destOrd="0" presId="urn:microsoft.com/office/officeart/2005/8/layout/bProcess3"/>
    <dgm:cxn modelId="{8D4E28D0-1A1C-430E-B2DE-EA591751C371}" type="presOf" srcId="{2EB4A441-75E1-464D-B84C-02D18CA3894E}" destId="{A7768F2E-1F67-4541-B0A2-99D4511B79CE}" srcOrd="0" destOrd="0" presId="urn:microsoft.com/office/officeart/2005/8/layout/bProcess3"/>
    <dgm:cxn modelId="{0D9298D1-CD7C-44FA-8989-AAC355F3A102}" srcId="{E8B62C0A-3DE1-448F-B3C9-7F200E161290}" destId="{E597E766-398B-4254-ABF0-166E0B1276A5}" srcOrd="1" destOrd="0" parTransId="{15616543-5C1F-4015-9E61-DB96061B8292}" sibTransId="{2EB4A441-75E1-464D-B84C-02D18CA3894E}"/>
    <dgm:cxn modelId="{828062E0-8C1C-41AF-A78A-28F4CBDF920A}" type="presOf" srcId="{E7CDBD5D-276C-47B1-9E8F-A97F21AD05B2}" destId="{4D9A6A98-7D09-4501-88CB-019037CF8C8B}" srcOrd="0" destOrd="0" presId="urn:microsoft.com/office/officeart/2005/8/layout/bProcess3"/>
    <dgm:cxn modelId="{4B1842FB-5B27-45EE-AEE3-63F72DD9080C}" srcId="{E8B62C0A-3DE1-448F-B3C9-7F200E161290}" destId="{52B4012E-E83E-4D7F-96E0-A6226C6E0D26}" srcOrd="3" destOrd="0" parTransId="{3990C3AD-02AC-4FC7-AF5C-CE3F485EA289}" sibTransId="{0C4D73EB-4BE0-40C5-89C8-11489BF148AE}"/>
    <dgm:cxn modelId="{5F9F2AEE-E74B-45E1-A2CB-31F9141270F8}" type="presParOf" srcId="{352BC564-40D3-4BD8-985B-38DE6875A16B}" destId="{57EBE4F3-5C50-46EB-A252-503FCDAD3F86}" srcOrd="0" destOrd="0" presId="urn:microsoft.com/office/officeart/2005/8/layout/bProcess3"/>
    <dgm:cxn modelId="{3E9DD1B2-0508-4AFD-B6C8-037B0F404992}" type="presParOf" srcId="{352BC564-40D3-4BD8-985B-38DE6875A16B}" destId="{C4D772D5-D5FE-476F-BCD9-5184E8AD3887}" srcOrd="1" destOrd="0" presId="urn:microsoft.com/office/officeart/2005/8/layout/bProcess3"/>
    <dgm:cxn modelId="{D247B799-DAEB-4996-A586-6A3F86184267}" type="presParOf" srcId="{C4D772D5-D5FE-476F-BCD9-5184E8AD3887}" destId="{4D3CC777-A9C8-42CC-A29B-F19BE80AFE6D}" srcOrd="0" destOrd="0" presId="urn:microsoft.com/office/officeart/2005/8/layout/bProcess3"/>
    <dgm:cxn modelId="{8CAFE889-7F8A-44D3-A7EC-87E50CF7DFCE}" type="presParOf" srcId="{352BC564-40D3-4BD8-985B-38DE6875A16B}" destId="{ED5F1875-AC34-4548-8B85-0467CAF64C74}" srcOrd="2" destOrd="0" presId="urn:microsoft.com/office/officeart/2005/8/layout/bProcess3"/>
    <dgm:cxn modelId="{608E5A27-B047-4680-8FA5-CBA46ABFE705}" type="presParOf" srcId="{352BC564-40D3-4BD8-985B-38DE6875A16B}" destId="{A7768F2E-1F67-4541-B0A2-99D4511B79CE}" srcOrd="3" destOrd="0" presId="urn:microsoft.com/office/officeart/2005/8/layout/bProcess3"/>
    <dgm:cxn modelId="{1F50F154-9A84-4B8B-9472-C767B4D66A81}" type="presParOf" srcId="{A7768F2E-1F67-4541-B0A2-99D4511B79CE}" destId="{2E220E59-6465-4D56-B650-D3371D39208C}" srcOrd="0" destOrd="0" presId="urn:microsoft.com/office/officeart/2005/8/layout/bProcess3"/>
    <dgm:cxn modelId="{98A827E3-FCD9-4C28-9DE4-D978300C930C}" type="presParOf" srcId="{352BC564-40D3-4BD8-985B-38DE6875A16B}" destId="{7CFBA00D-AD10-4386-BFFD-811C296F0352}" srcOrd="4" destOrd="0" presId="urn:microsoft.com/office/officeart/2005/8/layout/bProcess3"/>
    <dgm:cxn modelId="{6466AD72-1F9A-4787-994C-343B1A71CA7F}" type="presParOf" srcId="{352BC564-40D3-4BD8-985B-38DE6875A16B}" destId="{60D6C569-F82B-4B2A-882B-98873A2884F3}" srcOrd="5" destOrd="0" presId="urn:microsoft.com/office/officeart/2005/8/layout/bProcess3"/>
    <dgm:cxn modelId="{E280BE4C-3717-4E1C-878B-D100705E9385}" type="presParOf" srcId="{60D6C569-F82B-4B2A-882B-98873A2884F3}" destId="{48537D8C-A664-4154-B2C2-C6E23BE8F958}" srcOrd="0" destOrd="0" presId="urn:microsoft.com/office/officeart/2005/8/layout/bProcess3"/>
    <dgm:cxn modelId="{410314BD-AC89-45BE-84AE-0308C804D4E4}" type="presParOf" srcId="{352BC564-40D3-4BD8-985B-38DE6875A16B}" destId="{735D5CA1-3F68-431E-98E2-1C057306D15B}" srcOrd="6" destOrd="0" presId="urn:microsoft.com/office/officeart/2005/8/layout/bProcess3"/>
    <dgm:cxn modelId="{A2077F8F-8AE0-4604-868D-957486463125}" type="presParOf" srcId="{352BC564-40D3-4BD8-985B-38DE6875A16B}" destId="{0E15AC89-6EB6-481D-85B9-DB5C79276DE5}" srcOrd="7" destOrd="0" presId="urn:microsoft.com/office/officeart/2005/8/layout/bProcess3"/>
    <dgm:cxn modelId="{480CCB4E-AC64-4C3C-8C3D-B0A4176FB232}" type="presParOf" srcId="{0E15AC89-6EB6-481D-85B9-DB5C79276DE5}" destId="{AAFF266D-E386-452B-A2B8-9155B6CED25D}" srcOrd="0" destOrd="0" presId="urn:microsoft.com/office/officeart/2005/8/layout/bProcess3"/>
    <dgm:cxn modelId="{8D47BA34-24E9-43F7-AAD9-91457DA83C9E}" type="presParOf" srcId="{352BC564-40D3-4BD8-985B-38DE6875A16B}" destId="{4D9A6A98-7D09-4501-88CB-019037CF8C8B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D772D5-D5FE-476F-BCD9-5184E8AD3887}">
      <dsp:nvSpPr>
        <dsp:cNvPr id="0" name=""/>
        <dsp:cNvSpPr/>
      </dsp:nvSpPr>
      <dsp:spPr>
        <a:xfrm>
          <a:off x="2485004" y="1393552"/>
          <a:ext cx="5398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9849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2740668" y="1436420"/>
        <a:ext cx="28522" cy="5704"/>
      </dsp:txXfrm>
    </dsp:sp>
    <dsp:sp modelId="{57EBE4F3-5C50-46EB-A252-503FCDAD3F86}">
      <dsp:nvSpPr>
        <dsp:cNvPr id="0" name=""/>
        <dsp:cNvSpPr/>
      </dsp:nvSpPr>
      <dsp:spPr>
        <a:xfrm>
          <a:off x="6588" y="695208"/>
          <a:ext cx="2480216" cy="1488129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(1788) Nacimiento</a:t>
          </a:r>
        </a:p>
      </dsp:txBody>
      <dsp:txXfrm>
        <a:off x="6588" y="695208"/>
        <a:ext cx="2480216" cy="1488129"/>
      </dsp:txXfrm>
    </dsp:sp>
    <dsp:sp modelId="{A7768F2E-1F67-4541-B0A2-99D4511B79CE}">
      <dsp:nvSpPr>
        <dsp:cNvPr id="0" name=""/>
        <dsp:cNvSpPr/>
      </dsp:nvSpPr>
      <dsp:spPr>
        <a:xfrm>
          <a:off x="5535670" y="1393552"/>
          <a:ext cx="5398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9849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791334" y="1436420"/>
        <a:ext cx="28522" cy="5704"/>
      </dsp:txXfrm>
    </dsp:sp>
    <dsp:sp modelId="{ED5F1875-AC34-4548-8B85-0467CAF64C74}">
      <dsp:nvSpPr>
        <dsp:cNvPr id="0" name=""/>
        <dsp:cNvSpPr/>
      </dsp:nvSpPr>
      <dsp:spPr>
        <a:xfrm>
          <a:off x="3057254" y="695208"/>
          <a:ext cx="2480216" cy="1488129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(1810) Empieza los estudios de Kant y Platón</a:t>
          </a:r>
        </a:p>
      </dsp:txBody>
      <dsp:txXfrm>
        <a:off x="3057254" y="695208"/>
        <a:ext cx="2480216" cy="1488129"/>
      </dsp:txXfrm>
    </dsp:sp>
    <dsp:sp modelId="{60D6C569-F82B-4B2A-882B-98873A2884F3}">
      <dsp:nvSpPr>
        <dsp:cNvPr id="0" name=""/>
        <dsp:cNvSpPr/>
      </dsp:nvSpPr>
      <dsp:spPr>
        <a:xfrm>
          <a:off x="1246696" y="2181537"/>
          <a:ext cx="6101331" cy="539849"/>
        </a:xfrm>
        <a:custGeom>
          <a:avLst/>
          <a:gdLst/>
          <a:ahLst/>
          <a:cxnLst/>
          <a:rect l="0" t="0" r="0" b="0"/>
          <a:pathLst>
            <a:path>
              <a:moveTo>
                <a:pt x="6101331" y="0"/>
              </a:moveTo>
              <a:lnTo>
                <a:pt x="6101331" y="287024"/>
              </a:lnTo>
              <a:lnTo>
                <a:pt x="0" y="287024"/>
              </a:lnTo>
              <a:lnTo>
                <a:pt x="0" y="539849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144163" y="2448610"/>
        <a:ext cx="306397" cy="5704"/>
      </dsp:txXfrm>
    </dsp:sp>
    <dsp:sp modelId="{7CFBA00D-AD10-4386-BFFD-811C296F0352}">
      <dsp:nvSpPr>
        <dsp:cNvPr id="0" name=""/>
        <dsp:cNvSpPr/>
      </dsp:nvSpPr>
      <dsp:spPr>
        <a:xfrm>
          <a:off x="6107920" y="695208"/>
          <a:ext cx="2480216" cy="1488129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(1819) Publica la primera edición de “El mundo como voluntad y representación”</a:t>
          </a:r>
        </a:p>
      </dsp:txBody>
      <dsp:txXfrm>
        <a:off x="6107920" y="695208"/>
        <a:ext cx="2480216" cy="1488129"/>
      </dsp:txXfrm>
    </dsp:sp>
    <dsp:sp modelId="{0E15AC89-6EB6-481D-85B9-DB5C79276DE5}">
      <dsp:nvSpPr>
        <dsp:cNvPr id="0" name=""/>
        <dsp:cNvSpPr/>
      </dsp:nvSpPr>
      <dsp:spPr>
        <a:xfrm>
          <a:off x="2485004" y="3452132"/>
          <a:ext cx="5398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9849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2740668" y="3494999"/>
        <a:ext cx="28522" cy="5704"/>
      </dsp:txXfrm>
    </dsp:sp>
    <dsp:sp modelId="{735D5CA1-3F68-431E-98E2-1C057306D15B}">
      <dsp:nvSpPr>
        <dsp:cNvPr id="0" name=""/>
        <dsp:cNvSpPr/>
      </dsp:nvSpPr>
      <dsp:spPr>
        <a:xfrm>
          <a:off x="6588" y="2753787"/>
          <a:ext cx="2480216" cy="1488129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i="0" kern="1200" dirty="0">
              <a:solidFill>
                <a:schemeClr val="tx1">
                  <a:lumMod val="75000"/>
                  <a:lumOff val="25000"/>
                </a:schemeClr>
              </a:solidFill>
            </a:rPr>
            <a:t>(1839) Es premiado el ensayo "En torno a la libertad de la voluntad humana" </a:t>
          </a:r>
          <a:endParaRPr lang="es-ES" sz="17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6588" y="2753787"/>
        <a:ext cx="2480216" cy="1488129"/>
      </dsp:txXfrm>
    </dsp:sp>
    <dsp:sp modelId="{4D9A6A98-7D09-4501-88CB-019037CF8C8B}">
      <dsp:nvSpPr>
        <dsp:cNvPr id="0" name=""/>
        <dsp:cNvSpPr/>
      </dsp:nvSpPr>
      <dsp:spPr>
        <a:xfrm>
          <a:off x="3057254" y="2753787"/>
          <a:ext cx="2480216" cy="1488129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i="0" kern="1200" dirty="0">
              <a:solidFill>
                <a:schemeClr val="tx1">
                  <a:lumMod val="75000"/>
                  <a:lumOff val="25000"/>
                </a:schemeClr>
              </a:solidFill>
            </a:rPr>
            <a:t>(1860) El 21 de septiembre Schopenhauer aparece reclinado en el sofá con una sonrisa apacible.</a:t>
          </a:r>
          <a:endParaRPr lang="es-ES" sz="17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3057254" y="2753787"/>
        <a:ext cx="2480216" cy="14881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8A3200-BF6D-4503-91EA-5F718F104394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8D796-5F2B-479B-96C4-589E211E23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4699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foto es un hipervínculo a un video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8D796-5F2B-479B-96C4-589E211E2340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9327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foto es el segundo hipervínculo a otro video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8D796-5F2B-479B-96C4-589E211E2340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4783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48BC363-7027-4D8F-B167-7D5DFE3A9424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AA86BFC3-98A1-4E73-986E-88A4C86004E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BC363-7027-4D8F-B167-7D5DFE3A9424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BFC3-98A1-4E73-986E-88A4C86004E3}" type="slidenum">
              <a:rPr lang="es-ES" smtClean="0"/>
              <a:t>‹Nº›</a:t>
            </a:fld>
            <a:endParaRPr lang="es-E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48BC363-7027-4D8F-B167-7D5DFE3A9424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BFC3-98A1-4E73-986E-88A4C86004E3}" type="slidenum">
              <a:rPr lang="es-ES" smtClean="0"/>
              <a:t>‹Nº›</a:t>
            </a:fld>
            <a:endParaRPr lang="es-E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BC363-7027-4D8F-B167-7D5DFE3A9424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BFC3-98A1-4E73-986E-88A4C86004E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BC363-7027-4D8F-B167-7D5DFE3A9424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BFC3-98A1-4E73-986E-88A4C86004E3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48BC363-7027-4D8F-B167-7D5DFE3A9424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BFC3-98A1-4E73-986E-88A4C86004E3}" type="slidenum">
              <a:rPr lang="es-ES" smtClean="0"/>
              <a:t>‹Nº›</a:t>
            </a:fld>
            <a:endParaRPr lang="es-ES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BC363-7027-4D8F-B167-7D5DFE3A9424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BFC3-98A1-4E73-986E-88A4C86004E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48BC363-7027-4D8F-B167-7D5DFE3A9424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BFC3-98A1-4E73-986E-88A4C86004E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48BC363-7027-4D8F-B167-7D5DFE3A9424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BFC3-98A1-4E73-986E-88A4C86004E3}" type="slidenum">
              <a:rPr lang="es-ES" smtClean="0"/>
              <a:t>‹Nº›</a:t>
            </a:fld>
            <a:endParaRPr lang="es-ES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BC363-7027-4D8F-B167-7D5DFE3A9424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BFC3-98A1-4E73-986E-88A4C86004E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BC363-7027-4D8F-B167-7D5DFE3A9424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BFC3-98A1-4E73-986E-88A4C86004E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F48BC363-7027-4D8F-B167-7D5DFE3A9424}" type="datetimeFigureOut">
              <a:rPr lang="es-ES" smtClean="0"/>
              <a:t>08/02/2020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AA86BFC3-98A1-4E73-986E-88A4C86004E3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hyperlink" Target="https://www.youtube.com/watch?v=HETNKcZMZxQ&amp;t=3s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hyperlink" Target="https://www.youtube.com/watch?v=wh6LKNfDghI&amp;t=92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707904" y="4941168"/>
            <a:ext cx="5120640" cy="1077094"/>
          </a:xfrm>
        </p:spPr>
        <p:txBody>
          <a:bodyPr/>
          <a:lstStyle/>
          <a:p>
            <a:pPr algn="r"/>
            <a:endParaRPr lang="es-ES" dirty="0"/>
          </a:p>
          <a:p>
            <a:pPr algn="r"/>
            <a:r>
              <a:rPr lang="es-ES" dirty="0"/>
              <a:t>Lucía Menchén García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707904" y="692696"/>
            <a:ext cx="5120640" cy="1876784"/>
          </a:xfrm>
        </p:spPr>
        <p:txBody>
          <a:bodyPr/>
          <a:lstStyle/>
          <a:p>
            <a:pPr algn="ctr"/>
            <a:r>
              <a:rPr lang="es-ES" dirty="0">
                <a:latin typeface="Adobe Caslon Pro Bold" pitchFamily="18" charset="0"/>
              </a:rPr>
              <a:t>Arthur </a:t>
            </a:r>
            <a:r>
              <a:rPr lang="es-ES" dirty="0" err="1">
                <a:latin typeface="Adobe Caslon Pro Bold" pitchFamily="18" charset="0"/>
              </a:rPr>
              <a:t>schopenhouer</a:t>
            </a:r>
            <a:endParaRPr lang="es-ES" dirty="0">
              <a:latin typeface="Adobe Caslon Pro Bol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118394"/>
      </p:ext>
    </p:extLst>
  </p:cSld>
  <p:clrMapOvr>
    <a:masterClrMapping/>
  </p:clrMapOvr>
  <p:transition spd="slow">
    <p:comb dir="vert"/>
    <p:sndAc>
      <p:stSnd>
        <p:snd r:embed="rId2" name="push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chemeClr val="tx2">
                    <a:lumMod val="75000"/>
                  </a:schemeClr>
                </a:solidFill>
              </a:rPr>
              <a:t>ÍNDICE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romanUcPeriod"/>
            </a:pPr>
            <a:r>
              <a:rPr lang="es-E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Datos biográficos</a:t>
            </a:r>
          </a:p>
          <a:p>
            <a:pPr marL="514350" indent="-514350">
              <a:buFont typeface="+mj-lt"/>
              <a:buAutoNum type="romanUcPeriod"/>
            </a:pPr>
            <a:r>
              <a:rPr lang="es-E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Estudios</a:t>
            </a:r>
          </a:p>
          <a:p>
            <a:pPr marL="514350" indent="-514350">
              <a:buFont typeface="+mj-lt"/>
              <a:buAutoNum type="romanUcPeriod"/>
            </a:pPr>
            <a:r>
              <a:rPr lang="es-E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Influencias e influenciados</a:t>
            </a:r>
          </a:p>
          <a:p>
            <a:pPr marL="514350" indent="-514350">
              <a:buFont typeface="+mj-lt"/>
              <a:buAutoNum type="romanUcPeriod"/>
            </a:pPr>
            <a:r>
              <a:rPr lang="es-E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Pensamiento de Schopenhauer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Video Las ideas de Schopenhauer</a:t>
            </a:r>
          </a:p>
          <a:p>
            <a:pPr marL="514350" indent="-514350">
              <a:buFont typeface="+mj-lt"/>
              <a:buAutoNum type="romanUcPeriod"/>
            </a:pPr>
            <a:r>
              <a:rPr lang="es-E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Obras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Video 20 frases de Schopenhauer</a:t>
            </a:r>
          </a:p>
          <a:p>
            <a:pPr marL="514350" indent="-514350">
              <a:buFont typeface="+mj-lt"/>
              <a:buAutoNum type="romanUcPeriod"/>
            </a:pPr>
            <a:r>
              <a:rPr lang="es-E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Línea del tiempo </a:t>
            </a:r>
          </a:p>
        </p:txBody>
      </p:sp>
    </p:spTree>
    <p:extLst>
      <p:ext uri="{BB962C8B-B14F-4D97-AF65-F5344CB8AC3E}">
        <p14:creationId xmlns:p14="http://schemas.microsoft.com/office/powerpoint/2010/main" val="1085677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push.wav"/>
          </p:stSnd>
        </p:sndAc>
      </p:transition>
    </mc:Choice>
    <mc:Fallback>
      <p:transition spd="slow">
        <p:fade/>
        <p:sndAc>
          <p:stSnd>
            <p:snd r:embed="rId2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76225" y="196703"/>
            <a:ext cx="2834640" cy="1298448"/>
          </a:xfrm>
        </p:spPr>
        <p:txBody>
          <a:bodyPr/>
          <a:lstStyle/>
          <a:p>
            <a:pPr algn="ctr"/>
            <a:r>
              <a:rPr lang="es-ES" dirty="0"/>
              <a:t>DATOS BIOGRÁFICOS</a:t>
            </a:r>
          </a:p>
        </p:txBody>
      </p:sp>
      <p:pic>
        <p:nvPicPr>
          <p:cNvPr id="6" name="5 Marcador de contenido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20888"/>
            <a:ext cx="2186198" cy="2821980"/>
          </a:xfrm>
        </p:spPr>
      </p:pic>
      <p:sp>
        <p:nvSpPr>
          <p:cNvPr id="7" name="6 CuadroTexto"/>
          <p:cNvSpPr txBox="1"/>
          <p:nvPr/>
        </p:nvSpPr>
        <p:spPr>
          <a:xfrm>
            <a:off x="3615502" y="1556792"/>
            <a:ext cx="532859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Candara" panose="020E0502030303020204" pitchFamily="34" charset="0"/>
              <a:buChar char="*"/>
            </a:pPr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Nació en </a:t>
            </a:r>
            <a:r>
              <a:rPr lang="es-E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Gdanks</a:t>
            </a:r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(Polonia) el 22 de febrero de 1788</a:t>
            </a:r>
          </a:p>
          <a:p>
            <a:pPr marL="285750" indent="-285750" algn="just">
              <a:buFont typeface="Candara" panose="020E0502030303020204" pitchFamily="34" charset="0"/>
              <a:buChar char="*"/>
            </a:pPr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Murió en el año 1860 a causa de un paro cardiorrespiratorio</a:t>
            </a:r>
          </a:p>
          <a:p>
            <a:pPr marL="285750" indent="-285750" algn="just">
              <a:buFont typeface="Candara" panose="020E0502030303020204" pitchFamily="34" charset="0"/>
              <a:buChar char="*"/>
            </a:pPr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 madre era escritora y su padre era comerciante</a:t>
            </a:r>
          </a:p>
          <a:p>
            <a:pPr marL="285750" indent="-285750" algn="just">
              <a:buFont typeface="Candara" panose="020E0502030303020204" pitchFamily="34" charset="0"/>
              <a:buChar char="*"/>
            </a:pPr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Durante su vida vivió en lugares como Hamburgo, Weimar, Berlín, </a:t>
            </a:r>
            <a:r>
              <a:rPr lang="es-E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Rudolstadt</a:t>
            </a:r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 Frankfurt</a:t>
            </a:r>
          </a:p>
          <a:p>
            <a:pPr marL="285750" indent="-285750">
              <a:buFont typeface="Candara" panose="020E0502030303020204" pitchFamily="34" charset="0"/>
              <a:buChar char="*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4864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ESTUDIOS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el año 1809 empezó a estudiar medicina en la Universidad de Gotinga, pero en 1811 se trasladó a Berlín donde comenzó a estudiar filosofía.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1813 fue titulado como doctor en la Universidad de Jena.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>
              <a:buNone/>
            </a:pP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>
              <a:buNone/>
            </a:pP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 matriculó en estudios de filología clásica y de Historia, también cursó varios cursos de ciencias naturales porque pensaba que podía ayudarle a ampliar y reforzar sus conocimientos filosóficos.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996952"/>
            <a:ext cx="26289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628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  <p:sndAc>
          <p:stSnd>
            <p:snd r:embed="rId2" name="click.wav"/>
          </p:stSnd>
        </p:sndAc>
      </p:transition>
    </mc:Choice>
    <mc:Fallback>
      <p:transition spd="slow">
        <p:blinds dir="vert"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s-ES" dirty="0"/>
              <a:t>INFLUENCIAS</a:t>
            </a:r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513452663"/>
              </p:ext>
            </p:extLst>
          </p:nvPr>
        </p:nvGraphicFramePr>
        <p:xfrm>
          <a:off x="251520" y="2564904"/>
          <a:ext cx="8594726" cy="2225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297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7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Kant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Locke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Hegel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Jean-Jacques Rousseau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Aristóteles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Buda </a:t>
                      </a:r>
                      <a:r>
                        <a:rPr lang="es-ES" b="1" dirty="0" err="1"/>
                        <a:t>Gautama</a:t>
                      </a:r>
                      <a:endParaRPr lang="es-E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Platón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Friedrich </a:t>
                      </a:r>
                      <a:r>
                        <a:rPr lang="es-ES" b="1" dirty="0" err="1"/>
                        <a:t>Schleiermacher</a:t>
                      </a:r>
                      <a:endParaRPr lang="es-E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/>
                        <a:t>Hume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Baruch Spinoza</a:t>
                      </a:r>
                      <a:endParaRPr lang="es-E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Shakespeare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Giacomo Leopardi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993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  <p:sndAc>
          <p:stSnd>
            <p:snd r:embed="rId2" name="push.wav"/>
          </p:stSnd>
        </p:sndAc>
      </p:transition>
    </mc:Choice>
    <mc:Fallback>
      <p:transition spd="slow">
        <p:blinds dir="vert"/>
        <p:sndAc>
          <p:stSnd>
            <p:snd r:embed="rId2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2699792" y="332656"/>
            <a:ext cx="3744416" cy="57606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INFLUENCIADOS POR ARTHUR </a:t>
            </a:r>
            <a:r>
              <a:rPr lang="es-ES" dirty="0">
                <a:solidFill>
                  <a:schemeClr val="tx1"/>
                </a:solidFill>
              </a:rPr>
              <a:t>SCHOPENHOUER </a:t>
            </a:r>
          </a:p>
        </p:txBody>
      </p:sp>
      <p:cxnSp>
        <p:nvCxnSpPr>
          <p:cNvPr id="6" name="5 Conector recto de flecha"/>
          <p:cNvCxnSpPr>
            <a:cxnSpLocks/>
          </p:cNvCxnSpPr>
          <p:nvPr/>
        </p:nvCxnSpPr>
        <p:spPr>
          <a:xfrm flipH="1">
            <a:off x="1691680" y="908720"/>
            <a:ext cx="2232248" cy="9986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6 CuadroTexto"/>
          <p:cNvSpPr txBox="1"/>
          <p:nvPr/>
        </p:nvSpPr>
        <p:spPr>
          <a:xfrm>
            <a:off x="107503" y="2009662"/>
            <a:ext cx="2304256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Sigmund Freud</a:t>
            </a: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44" y="2708920"/>
            <a:ext cx="1781175" cy="2571750"/>
          </a:xfrm>
          <a:prstGeom prst="rect">
            <a:avLst/>
          </a:prstGeom>
        </p:spPr>
      </p:pic>
      <p:cxnSp>
        <p:nvCxnSpPr>
          <p:cNvPr id="12" name="11 Conector recto de flecha"/>
          <p:cNvCxnSpPr>
            <a:cxnSpLocks/>
          </p:cNvCxnSpPr>
          <p:nvPr/>
        </p:nvCxnSpPr>
        <p:spPr>
          <a:xfrm flipH="1">
            <a:off x="3491880" y="908720"/>
            <a:ext cx="720080" cy="9986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13 CuadroTexto"/>
          <p:cNvSpPr txBox="1"/>
          <p:nvPr/>
        </p:nvSpPr>
        <p:spPr>
          <a:xfrm>
            <a:off x="2699792" y="1995281"/>
            <a:ext cx="216024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Albert Einstein </a:t>
            </a:r>
          </a:p>
        </p:txBody>
      </p:sp>
      <p:pic>
        <p:nvPicPr>
          <p:cNvPr id="15" name="1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04" y="2697811"/>
            <a:ext cx="2116644" cy="1584176"/>
          </a:xfrm>
          <a:prstGeom prst="rect">
            <a:avLst/>
          </a:prstGeom>
        </p:spPr>
      </p:pic>
      <p:cxnSp>
        <p:nvCxnSpPr>
          <p:cNvPr id="17" name="16 Conector recto de flecha"/>
          <p:cNvCxnSpPr>
            <a:cxnSpLocks/>
          </p:cNvCxnSpPr>
          <p:nvPr/>
        </p:nvCxnSpPr>
        <p:spPr>
          <a:xfrm>
            <a:off x="5076056" y="908720"/>
            <a:ext cx="648072" cy="9986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8" name="17 CuadroTexto"/>
          <p:cNvSpPr txBox="1"/>
          <p:nvPr/>
        </p:nvSpPr>
        <p:spPr>
          <a:xfrm>
            <a:off x="5076056" y="2005805"/>
            <a:ext cx="1584176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Karl Popper</a:t>
            </a:r>
          </a:p>
        </p:txBody>
      </p:sp>
      <p:pic>
        <p:nvPicPr>
          <p:cNvPr id="20" name="19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697811"/>
            <a:ext cx="1512760" cy="1901035"/>
          </a:xfrm>
          <a:prstGeom prst="rect">
            <a:avLst/>
          </a:prstGeom>
        </p:spPr>
      </p:pic>
      <p:cxnSp>
        <p:nvCxnSpPr>
          <p:cNvPr id="22" name="21 Conector recto de flecha"/>
          <p:cNvCxnSpPr>
            <a:cxnSpLocks/>
          </p:cNvCxnSpPr>
          <p:nvPr/>
        </p:nvCxnSpPr>
        <p:spPr>
          <a:xfrm>
            <a:off x="6228184" y="908720"/>
            <a:ext cx="1512168" cy="9986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22 CuadroTexto"/>
          <p:cNvSpPr txBox="1"/>
          <p:nvPr/>
        </p:nvSpPr>
        <p:spPr>
          <a:xfrm>
            <a:off x="6906895" y="1979407"/>
            <a:ext cx="2189233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Edmund Montgomery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504" y="2697811"/>
            <a:ext cx="2138141" cy="212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8703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8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46B4B8-4DAF-46C3-89C1-E2E536E93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s-ES" dirty="0"/>
              <a:t>PENSAMIENTO DE SCHOPENHAUER</a:t>
            </a:r>
          </a:p>
        </p:txBody>
      </p:sp>
      <p:pic>
        <p:nvPicPr>
          <p:cNvPr id="5" name="Marcador de contenido 4">
            <a:hlinkClick r:id="rId4" tooltip="Las ideas de Schopenhauer"/>
            <a:extLst>
              <a:ext uri="{FF2B5EF4-FFF2-40B4-BE49-F238E27FC236}">
                <a16:creationId xmlns:a16="http://schemas.microsoft.com/office/drawing/2014/main" id="{6AEE3992-1803-4DE6-9418-65C20A48A45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717541"/>
            <a:ext cx="3744416" cy="3533793"/>
          </a:xfrm>
        </p:spPr>
      </p:pic>
      <p:sp>
        <p:nvSpPr>
          <p:cNvPr id="6" name="Bocadillo nube: nube 5">
            <a:extLst>
              <a:ext uri="{FF2B5EF4-FFF2-40B4-BE49-F238E27FC236}">
                <a16:creationId xmlns:a16="http://schemas.microsoft.com/office/drawing/2014/main" id="{9F93CD16-0F74-421F-81A8-794BE4A48A56}"/>
              </a:ext>
            </a:extLst>
          </p:cNvPr>
          <p:cNvSpPr/>
          <p:nvPr/>
        </p:nvSpPr>
        <p:spPr>
          <a:xfrm>
            <a:off x="3995936" y="1052736"/>
            <a:ext cx="4392488" cy="2376264"/>
          </a:xfrm>
          <a:prstGeom prst="cloudCallout">
            <a:avLst>
              <a:gd name="adj1" fmla="val -70214"/>
              <a:gd name="adj2" fmla="val 41023"/>
            </a:avLst>
          </a:prstGeom>
          <a:ln>
            <a:noFill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i="1" dirty="0">
                <a:latin typeface="Book Antiqua" panose="02040602050305030304" pitchFamily="18" charset="0"/>
              </a:rPr>
              <a:t>“Es difícil encontrar la felicidad dentro de uno mismo, pero es imposible encontrarla en otro lugar”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3D2E502-DF9D-4EA7-89AC-6D20AB999290}"/>
              </a:ext>
            </a:extLst>
          </p:cNvPr>
          <p:cNvSpPr txBox="1"/>
          <p:nvPr/>
        </p:nvSpPr>
        <p:spPr>
          <a:xfrm>
            <a:off x="5220072" y="588200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VÍDEO </a:t>
            </a: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72AF47B8-D0FC-4137-9718-129E6C8A5B73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4427984" y="6066668"/>
            <a:ext cx="79208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470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1A10FD40-1285-4828-AC61-25563CCB0AE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6225" y="332656"/>
            <a:ext cx="4251960" cy="5903552"/>
          </a:xfr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 pensamiento desarrollado por Arthur Schopenhauer es considerado pesimista. </a:t>
            </a:r>
          </a:p>
          <a:p>
            <a:pPr marL="0" indent="0" algn="just">
              <a:buNone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 a través de nosotros como podemos conocer al mundo por medio de la voluntad, la conservación del individuo que es la agresividad y el instinto de la conservación de la especie que es la sexualidad. Con todo esto, resume que el mundo no es más que voluntad.</a:t>
            </a:r>
          </a:p>
          <a:p>
            <a:pPr marL="0" indent="0" algn="just">
              <a:buNone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 afirma que el mundo es un dolor, un sufrimiento sin finalidad ni sentido. También dice que nuestra existencia está entre el dolor y el hastío.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2CD3D237-0BB7-4E2C-8B0C-0260B8F882B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15815" y="332656"/>
            <a:ext cx="4251960" cy="5903552"/>
          </a:xfr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Schopenhauer propone el huir del mundo de dos maneras: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primera es la contemplación artística. El afirma que contemplando algo bello se suspende el deseo y la voluntad escapando así de este mundo.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segunda opción, y la más viable según Schopenhauer es el tener una vida ética. Por medio de una vida ética el ser humano se vuelve sabio y comprende que en el fondo él y los demás son lo mismo superando así el egoísmo y viviendo en la piedad.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2210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  <p:sndAc>
          <p:stSnd>
            <p:snd r:embed="rId2" name="push.wav"/>
          </p:stSnd>
        </p:sndAc>
      </p:transition>
    </mc:Choice>
    <mc:Fallback>
      <p:transition spd="slow">
        <p:fade/>
        <p:sndAc>
          <p:stSnd>
            <p:snd r:embed="rId2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8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93CF0DBB-06BD-4309-8406-290B7DCF9F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4320" y="332656"/>
            <a:ext cx="2834640" cy="5915744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/>
              <a:t>OBRAS</a:t>
            </a:r>
          </a:p>
        </p:txBody>
      </p:sp>
      <p:pic>
        <p:nvPicPr>
          <p:cNvPr id="15" name="Marcador de posición de imagen 14">
            <a:extLst>
              <a:ext uri="{FF2B5EF4-FFF2-40B4-BE49-F238E27FC236}">
                <a16:creationId xmlns:a16="http://schemas.microsoft.com/office/drawing/2014/main" id="{355EEA3C-A205-4ED0-BEE3-47DA96A26A8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84589"/>
            <a:ext cx="4867102" cy="582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368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07E7A775-5402-4828-A29C-E22AAE590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algn="ctr"/>
            <a:r>
              <a:rPr lang="es-ES" dirty="0"/>
              <a:t>THE WISDOM OF LIFE (EL ARTE DEL BUEN VIVIR) 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2FBF476-C15F-40D5-9D54-CDA74B40EDD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anchor="ctr"/>
          <a:lstStyle/>
          <a:p>
            <a:pPr marL="0" indent="0" algn="just">
              <a:buNone/>
            </a:pPr>
            <a:r>
              <a:rPr lang="es-E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Arte del buen vivir,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como manifiesta su autor, enseña el modo de hacer la vida lo más auténtica y feliz posible, aspiración humana y anterior a cualquier especulación filosófica, pero cuyo logro resulta muy arduo para aquellos que desean prescindir de toda reflexión y guía.</a:t>
            </a:r>
          </a:p>
        </p:txBody>
      </p:sp>
      <p:pic>
        <p:nvPicPr>
          <p:cNvPr id="3" name="Marcador de contenido 2">
            <a:extLst>
              <a:ext uri="{FF2B5EF4-FFF2-40B4-BE49-F238E27FC236}">
                <a16:creationId xmlns:a16="http://schemas.microsoft.com/office/drawing/2014/main" id="{D040CC5D-E9BC-4131-82DB-C509E0BA8DCA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281" y="1295401"/>
            <a:ext cx="3031494" cy="4937760"/>
          </a:xfrm>
        </p:spPr>
      </p:pic>
    </p:spTree>
    <p:extLst>
      <p:ext uri="{BB962C8B-B14F-4D97-AF65-F5344CB8AC3E}">
        <p14:creationId xmlns:p14="http://schemas.microsoft.com/office/powerpoint/2010/main" val="1624102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1EDA63-1192-4AEE-82CB-80F4D0498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algn="ctr"/>
            <a:r>
              <a:rPr lang="es-ES" dirty="0"/>
              <a:t>LA CUÁDRUPLE RAÍZ DEL PRINCIPIO DE LA RAZÓN SUFICIENTE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DB6C2E-D310-4ABB-BB88-C9803CD034B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 principio de la razón suficiente es un poderoso y controvertido principio filosófico que estipula que todo debe tener una razón o causa de ser.</a:t>
            </a:r>
          </a:p>
          <a:p>
            <a:pPr marL="0" indent="0" algn="just">
              <a:buNone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este trabajo se articula la pieza central de muchos de los argumentos de Schopenhauer, quien a lo largo de sus escritos posteriores remitirá constantemente a sus lectores a este breve tratado como el punto de partida necesario para una comprensión cabal de su obra completa.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8D2AA605-7241-42FD-8EEF-27A0C9BD113E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220" y="1295401"/>
            <a:ext cx="3232555" cy="4937125"/>
          </a:xfrm>
        </p:spPr>
      </p:pic>
    </p:spTree>
    <p:extLst>
      <p:ext uri="{BB962C8B-B14F-4D97-AF65-F5344CB8AC3E}">
        <p14:creationId xmlns:p14="http://schemas.microsoft.com/office/powerpoint/2010/main" val="1983608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D2BFFD-5D38-4475-B4B9-B10CE144B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s-ES" dirty="0"/>
              <a:t>SOBRE LA VOLUNTAD EN LA NATURALEZA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C075AB-E4DF-4E27-8951-A6FEAECBB0F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 autor aborda el tema del mundo natural, en el que observa una aparente voluntad que guía el comportamiento de los organismos durante su ciclo vital y que rige el comportamiento del universo.</a:t>
            </a:r>
          </a:p>
          <a:p>
            <a:pPr marL="0" indent="0" algn="just">
              <a:buNone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Comenta también su pensamiento metafísico acerca de la naturaleza. La obra, pues, puede entenderse como un intento de Schopenhauer de relacionar su filosofía metafísica con las ciencias empíricas.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0D03293E-4819-420B-A857-4A015EA74AC7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935" y="1298448"/>
            <a:ext cx="3291840" cy="4937760"/>
          </a:xfrm>
        </p:spPr>
      </p:pic>
    </p:spTree>
    <p:extLst>
      <p:ext uri="{BB962C8B-B14F-4D97-AF65-F5344CB8AC3E}">
        <p14:creationId xmlns:p14="http://schemas.microsoft.com/office/powerpoint/2010/main" val="4253770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B28C6-B9FB-4F3D-8803-16A303223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752127"/>
          </a:xfrm>
        </p:spPr>
        <p:txBody>
          <a:bodyPr anchor="ctr"/>
          <a:lstStyle/>
          <a:p>
            <a:pPr algn="ctr"/>
            <a:r>
              <a:rPr lang="es-ES" dirty="0"/>
              <a:t>EL ARTE DE TENER RAZÓN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20C278-6B1D-4D76-B35A-45D9B2F9EBE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él se enumeran treinta y ocho estratagemas retóricas engañosas, que pueden facilitar el éxito en una discusión pero que no sirven a la verdad. </a:t>
            </a:r>
          </a:p>
          <a:p>
            <a:pPr marL="0" indent="0" algn="just">
              <a:buNone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obra contiene una serie de apuntes en los que Schopenhauer recopiló treinta y ocho, argumentaciones desleales y engañosas utilizadas en las discusiones cuando uno de los contrincantes desea que prevalezcan sus tesis u opiniones propias sobre las del adversario, aun sabiendo que éstas son absurdas o plausibles o que no lleva razón alguna en el asunto a discutir.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CBB004E6-9428-4391-80A0-6D453D73939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399" y="980728"/>
            <a:ext cx="3412376" cy="5255480"/>
          </a:xfrm>
        </p:spPr>
      </p:pic>
    </p:spTree>
    <p:extLst>
      <p:ext uri="{BB962C8B-B14F-4D97-AF65-F5344CB8AC3E}">
        <p14:creationId xmlns:p14="http://schemas.microsoft.com/office/powerpoint/2010/main" val="2544734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1F98AF89-72ED-4F00-A5F8-463DEA4B7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s-ES" dirty="0"/>
              <a:t>TOP 5 OBRAS MÁS RECONOCIDAS </a:t>
            </a:r>
          </a:p>
        </p:txBody>
      </p:sp>
      <p:graphicFrame>
        <p:nvGraphicFramePr>
          <p:cNvPr id="10" name="Marcador de contenido 9">
            <a:extLst>
              <a:ext uri="{FF2B5EF4-FFF2-40B4-BE49-F238E27FC236}">
                <a16:creationId xmlns:a16="http://schemas.microsoft.com/office/drawing/2014/main" id="{A5B83AB3-42E2-4CC9-932D-AD058CE67A7B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31081433"/>
              </p:ext>
            </p:extLst>
          </p:nvPr>
        </p:nvGraphicFramePr>
        <p:xfrm>
          <a:off x="274638" y="1298575"/>
          <a:ext cx="8594725" cy="49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92980455"/>
      </p:ext>
    </p:extLst>
  </p:cSld>
  <p:clrMapOvr>
    <a:masterClrMapping/>
  </p:clrMapOvr>
  <p:transition spd="slow">
    <p:cover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hlinkClick r:id="rId4" tooltip="Video 20 frases"/>
            <a:extLst>
              <a:ext uri="{FF2B5EF4-FFF2-40B4-BE49-F238E27FC236}">
                <a16:creationId xmlns:a16="http://schemas.microsoft.com/office/drawing/2014/main" id="{E9D893AA-83A1-41F2-9C90-1ECF9CA43A3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37" y="1011734"/>
            <a:ext cx="8594725" cy="4834532"/>
          </a:xfrm>
        </p:spPr>
      </p:pic>
    </p:spTree>
    <p:extLst>
      <p:ext uri="{BB962C8B-B14F-4D97-AF65-F5344CB8AC3E}">
        <p14:creationId xmlns:p14="http://schemas.microsoft.com/office/powerpoint/2010/main" val="4034902187"/>
      </p:ext>
    </p:extLst>
  </p:cSld>
  <p:clrMapOvr>
    <a:masterClrMapping/>
  </p:clrMapOvr>
  <p:transition spd="slow">
    <p:cover/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1143A6-5814-4799-89A1-E70B56E5F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s-ES" dirty="0"/>
              <a:t>LÍNEA DEL TIEMPO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0794F2C8-18C2-4991-B4CB-A6E6C2D5F814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608018976"/>
              </p:ext>
            </p:extLst>
          </p:nvPr>
        </p:nvGraphicFramePr>
        <p:xfrm>
          <a:off x="274638" y="1298575"/>
          <a:ext cx="8594725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29914427"/>
      </p:ext>
    </p:extLst>
  </p:cSld>
  <p:clrMapOvr>
    <a:masterClrMapping/>
  </p:clrMapOvr>
  <p:transition spd="slow">
    <p:comb dir="vert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Vért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TM01790493[[fn=SOHO]]</Template>
  <TotalTime>259</TotalTime>
  <Words>787</Words>
  <Application>Microsoft Office PowerPoint</Application>
  <PresentationFormat>Presentación en pantalla (4:3)</PresentationFormat>
  <Paragraphs>76</Paragraphs>
  <Slides>16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Adobe Caslon Pro Bold</vt:lpstr>
      <vt:lpstr>Arial</vt:lpstr>
      <vt:lpstr>Book Antiqua</vt:lpstr>
      <vt:lpstr>Calibri</vt:lpstr>
      <vt:lpstr>Candara</vt:lpstr>
      <vt:lpstr>Wingdings</vt:lpstr>
      <vt:lpstr>Soho</vt:lpstr>
      <vt:lpstr>Arthur schopenhouer</vt:lpstr>
      <vt:lpstr>ÍNDICE </vt:lpstr>
      <vt:lpstr>DATOS BIOGRÁFICOS</vt:lpstr>
      <vt:lpstr>ESTUDIOS</vt:lpstr>
      <vt:lpstr>INFLUENCIAS</vt:lpstr>
      <vt:lpstr>Presentación de PowerPoint</vt:lpstr>
      <vt:lpstr>PENSAMIENTO DE SCHOPENHAUER</vt:lpstr>
      <vt:lpstr>Presentación de PowerPoint</vt:lpstr>
      <vt:lpstr>Presentación de PowerPoint</vt:lpstr>
      <vt:lpstr>THE WISDOM OF LIFE (EL ARTE DEL BUEN VIVIR) </vt:lpstr>
      <vt:lpstr>LA CUÁDRUPLE RAÍZ DEL PRINCIPIO DE LA RAZÓN SUFICIENTE</vt:lpstr>
      <vt:lpstr>SOBRE LA VOLUNTAD EN LA NATURALEZA</vt:lpstr>
      <vt:lpstr>EL ARTE DE TENER RAZÓN</vt:lpstr>
      <vt:lpstr>TOP 5 OBRAS MÁS RECONOCIDAS </vt:lpstr>
      <vt:lpstr>Presentación de PowerPoint</vt:lpstr>
      <vt:lpstr>LÍNEA DEL TIEMPO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Arthur schopenhouer</dc:title>
  <dc:creator>Alumno</dc:creator>
  <cp:lastModifiedBy>Lucía Menchén</cp:lastModifiedBy>
  <cp:revision>24</cp:revision>
  <dcterms:created xsi:type="dcterms:W3CDTF">2020-02-04T07:10:44Z</dcterms:created>
  <dcterms:modified xsi:type="dcterms:W3CDTF">2020-02-08T19:09:09Z</dcterms:modified>
</cp:coreProperties>
</file>